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39" r:id="rId3"/>
    <p:sldId id="356" r:id="rId4"/>
    <p:sldId id="357" r:id="rId5"/>
    <p:sldId id="355" r:id="rId6"/>
    <p:sldId id="361" r:id="rId7"/>
    <p:sldId id="365" r:id="rId8"/>
    <p:sldId id="359" r:id="rId9"/>
    <p:sldId id="362" r:id="rId10"/>
    <p:sldId id="363" r:id="rId11"/>
    <p:sldId id="364" r:id="rId12"/>
    <p:sldId id="360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17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5395"/>
    <a:srgbClr val="B70763"/>
    <a:srgbClr val="00B0F0"/>
    <a:srgbClr val="E4EFF8"/>
    <a:srgbClr val="FFFFFF"/>
    <a:srgbClr val="F5441B"/>
    <a:srgbClr val="62B01E"/>
    <a:srgbClr val="7030A0"/>
    <a:srgbClr val="3B4555"/>
    <a:srgbClr val="BDC0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55" autoAdjust="0"/>
    <p:restoredTop sz="96433" autoAdjust="0"/>
  </p:normalViewPr>
  <p:slideViewPr>
    <p:cSldViewPr snapToGrid="0" snapToObjects="1">
      <p:cViewPr>
        <p:scale>
          <a:sx n="90" d="100"/>
          <a:sy n="90" d="100"/>
        </p:scale>
        <p:origin x="-732" y="-138"/>
      </p:cViewPr>
      <p:guideLst>
        <p:guide orient="horz" pos="1117"/>
        <p:guide pos="3840"/>
        <p:guide pos="39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443"/>
          </a:xfrm>
          <a:prstGeom prst="rect">
            <a:avLst/>
          </a:prstGeom>
        </p:spPr>
        <p:txBody>
          <a:bodyPr vert="horz" lIns="92890" tIns="46446" rIns="92890" bIns="464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2"/>
            <a:ext cx="2972547" cy="497443"/>
          </a:xfrm>
          <a:prstGeom prst="rect">
            <a:avLst/>
          </a:prstGeom>
        </p:spPr>
        <p:txBody>
          <a:bodyPr vert="horz" lIns="92890" tIns="46446" rIns="92890" bIns="46446" rtlCol="0"/>
          <a:lstStyle>
            <a:lvl1pPr algn="r">
              <a:defRPr sz="1200"/>
            </a:lvl1pPr>
          </a:lstStyle>
          <a:p>
            <a:fld id="{9D0B332F-9994-4107-B65D-83351D2E6DAC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233"/>
            <a:ext cx="2972547" cy="497442"/>
          </a:xfrm>
          <a:prstGeom prst="rect">
            <a:avLst/>
          </a:prstGeom>
        </p:spPr>
        <p:txBody>
          <a:bodyPr vert="horz" lIns="92890" tIns="46446" rIns="92890" bIns="464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8233"/>
            <a:ext cx="2972547" cy="497442"/>
          </a:xfrm>
          <a:prstGeom prst="rect">
            <a:avLst/>
          </a:prstGeom>
        </p:spPr>
        <p:txBody>
          <a:bodyPr vert="horz" lIns="92890" tIns="46446" rIns="92890" bIns="46446" rtlCol="0" anchor="b"/>
          <a:lstStyle>
            <a:lvl1pPr algn="r">
              <a:defRPr sz="1200"/>
            </a:lvl1pPr>
          </a:lstStyle>
          <a:p>
            <a:fld id="{E89243FC-5C7B-430F-81CE-80A515484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633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3" cy="497921"/>
          </a:xfrm>
          <a:prstGeom prst="rect">
            <a:avLst/>
          </a:prstGeom>
        </p:spPr>
        <p:txBody>
          <a:bodyPr vert="horz" lIns="92890" tIns="46446" rIns="92890" bIns="464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274" y="0"/>
            <a:ext cx="2971093" cy="497921"/>
          </a:xfrm>
          <a:prstGeom prst="rect">
            <a:avLst/>
          </a:prstGeom>
        </p:spPr>
        <p:txBody>
          <a:bodyPr vert="horz" lIns="92890" tIns="46446" rIns="92890" bIns="46446" rtlCol="0"/>
          <a:lstStyle>
            <a:lvl1pPr algn="r">
              <a:defRPr sz="1200"/>
            </a:lvl1pPr>
          </a:lstStyle>
          <a:p>
            <a:fld id="{177381BB-77ED-4DF7-9456-6C634343F7C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90" tIns="46446" rIns="92890" bIns="464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637" y="4724678"/>
            <a:ext cx="5486727" cy="4476512"/>
          </a:xfrm>
          <a:prstGeom prst="rect">
            <a:avLst/>
          </a:prstGeom>
        </p:spPr>
        <p:txBody>
          <a:bodyPr vert="horz" lIns="92890" tIns="46446" rIns="92890" bIns="4644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5"/>
            <a:ext cx="2971093" cy="497920"/>
          </a:xfrm>
          <a:prstGeom prst="rect">
            <a:avLst/>
          </a:prstGeom>
        </p:spPr>
        <p:txBody>
          <a:bodyPr vert="horz" lIns="92890" tIns="46446" rIns="92890" bIns="464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274" y="9447765"/>
            <a:ext cx="2971093" cy="497920"/>
          </a:xfrm>
          <a:prstGeom prst="rect">
            <a:avLst/>
          </a:prstGeom>
        </p:spPr>
        <p:txBody>
          <a:bodyPr vert="horz" lIns="92890" tIns="46446" rIns="92890" bIns="46446" rtlCol="0" anchor="b"/>
          <a:lstStyle>
            <a:lvl1pPr algn="r">
              <a:defRPr sz="1200"/>
            </a:lvl1pPr>
          </a:lstStyle>
          <a:p>
            <a:fld id="{F4EC0738-D587-4693-9542-402CC7C28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3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4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743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289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98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77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25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573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53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17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15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36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91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2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222" y="0"/>
            <a:ext cx="5262778" cy="6856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022" y="2943952"/>
            <a:ext cx="84353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  <a:p>
            <a:r>
              <a:rPr lang="ru-RU" sz="3200" b="1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СТАНДАРТ ЦЕРЕМОНИИ ПОДНЯТИЯ (СПУСКА) ГОСУДАРСТВЕННОГО ФЛАГА РОССИЙСКОЙ ФЕДЕРАЦИИ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80023" y="484376"/>
            <a:ext cx="4854214" cy="1412262"/>
            <a:chOff x="280023" y="484376"/>
            <a:chExt cx="4854214" cy="141226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583712" y="484376"/>
              <a:ext cx="2550525" cy="1412262"/>
            </a:xfrm>
            <a:prstGeom prst="rect">
              <a:avLst/>
            </a:prstGeom>
          </p:spPr>
        </p:pic>
        <p:pic>
          <p:nvPicPr>
            <p:cNvPr id="7" name="Picture 2" descr="C:\Users\talipova\Desktop\Лого МОК куZбасс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23" y="484376"/>
              <a:ext cx="1931549" cy="1375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869711" y="1058812"/>
              <a:ext cx="264525" cy="2633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2355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560165" y="1256418"/>
            <a:ext cx="428828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00312" y="-3000"/>
            <a:ext cx="75037" cy="125941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talipova\Desktop\Лого МОК куZбас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3463" y="86715"/>
            <a:ext cx="1423727" cy="1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764" y="86715"/>
            <a:ext cx="9894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B70763"/>
                </a:solidFill>
              </a:rPr>
              <a:t>Порядок проведения церемонии поднятия Государственного флага Российской Федерации</a:t>
            </a:r>
            <a:endParaRPr lang="ru-RU" sz="3600" b="1" dirty="0">
              <a:solidFill>
                <a:srgbClr val="B7076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637" y="1287619"/>
            <a:ext cx="10859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F5395"/>
                </a:solidFill>
              </a:rPr>
              <a:t>Руководитель церемонии озвучивает команду </a:t>
            </a:r>
            <a:r>
              <a:rPr lang="ru-RU" sz="2000" b="1" dirty="0">
                <a:solidFill>
                  <a:srgbClr val="FF0000"/>
                </a:solidFill>
              </a:rPr>
              <a:t>"Флаг поднять" </a:t>
            </a:r>
            <a:r>
              <a:rPr lang="ru-RU" sz="2000" b="1" dirty="0">
                <a:solidFill>
                  <a:srgbClr val="2F5395"/>
                </a:solidFill>
              </a:rPr>
              <a:t>(если флаг поднимают на флагшток) или команду </a:t>
            </a:r>
            <a:r>
              <a:rPr lang="ru-RU" sz="2000" b="1" dirty="0">
                <a:solidFill>
                  <a:srgbClr val="FF0000"/>
                </a:solidFill>
              </a:rPr>
              <a:t>"Флаг установить" </a:t>
            </a:r>
            <a:r>
              <a:rPr lang="ru-RU" sz="2000" b="1" dirty="0">
                <a:solidFill>
                  <a:srgbClr val="2F5395"/>
                </a:solidFill>
              </a:rPr>
              <a:t>(если флаг устанавливают на особую подставку)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86670" y="2541757"/>
            <a:ext cx="66654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F5395"/>
                </a:solidFill>
              </a:rPr>
              <a:t>Поднятие Государственного флага Российской Федерации сопровождается исполнением </a:t>
            </a:r>
            <a:r>
              <a:rPr lang="ru-RU" sz="2000" b="1" dirty="0">
                <a:solidFill>
                  <a:srgbClr val="FF0000"/>
                </a:solidFill>
              </a:rPr>
              <a:t>Государственного гимна </a:t>
            </a:r>
            <a:r>
              <a:rPr lang="ru-RU" sz="2000" b="1" dirty="0">
                <a:solidFill>
                  <a:srgbClr val="2F5395"/>
                </a:solidFill>
              </a:rPr>
              <a:t>Российской Федерации. При этом все присутствующие на церемонии стоят по стойке </a:t>
            </a:r>
            <a:r>
              <a:rPr lang="ru-RU" sz="2000" b="1" dirty="0">
                <a:solidFill>
                  <a:srgbClr val="FF0000"/>
                </a:solidFill>
              </a:rPr>
              <a:t>"Смирно".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9273" y="4932899"/>
            <a:ext cx="6727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395"/>
                </a:solidFill>
              </a:rPr>
              <a:t>После поднятия флага (или установки его на особую подставку) учащиеся встают по стойке </a:t>
            </a:r>
            <a:r>
              <a:rPr lang="ru-RU" b="1" dirty="0">
                <a:solidFill>
                  <a:srgbClr val="FF0000"/>
                </a:solidFill>
              </a:rPr>
              <a:t>"Смирно" </a:t>
            </a:r>
            <a:r>
              <a:rPr lang="ru-RU" b="1" dirty="0">
                <a:solidFill>
                  <a:srgbClr val="2F5395"/>
                </a:solidFill>
              </a:rPr>
              <a:t>лицом к участникам церемонии</a:t>
            </a:r>
            <a:r>
              <a:rPr lang="ru-RU" b="1" dirty="0" smtClean="0">
                <a:solidFill>
                  <a:srgbClr val="2F5395"/>
                </a:solidFill>
              </a:rPr>
              <a:t>.</a:t>
            </a:r>
            <a:endParaRPr lang="ru-RU" b="1" dirty="0">
              <a:solidFill>
                <a:srgbClr val="2F5395"/>
              </a:solidFill>
            </a:endParaRPr>
          </a:p>
          <a:p>
            <a:r>
              <a:rPr lang="ru-RU" b="1" dirty="0" smtClean="0">
                <a:solidFill>
                  <a:srgbClr val="2F5395"/>
                </a:solidFill>
              </a:rPr>
              <a:t>По </a:t>
            </a:r>
            <a:r>
              <a:rPr lang="ru-RU" b="1" dirty="0">
                <a:solidFill>
                  <a:srgbClr val="2F5395"/>
                </a:solidFill>
              </a:rPr>
              <a:t>завершении процедуры поднятия Государственного флага Российской Федерации руководитель церемонии произносит команду </a:t>
            </a:r>
            <a:r>
              <a:rPr lang="ru-RU" b="1" dirty="0">
                <a:solidFill>
                  <a:srgbClr val="FF0000"/>
                </a:solidFill>
              </a:rPr>
              <a:t>"Вольно!".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04" y="2019578"/>
            <a:ext cx="4066253" cy="270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bauer\Desktop\фото кемеровских школ\99e09315-c028-4605-b53f-3d818e0b877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974" y="3769364"/>
            <a:ext cx="4374655" cy="29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85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560165" y="1256418"/>
            <a:ext cx="428828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00312" y="-3000"/>
            <a:ext cx="75037" cy="125941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talipova\Desktop\Лого МОК куZбас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3463" y="86715"/>
            <a:ext cx="1423727" cy="1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764" y="86715"/>
            <a:ext cx="9894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B70763"/>
                </a:solidFill>
              </a:rPr>
              <a:t>Порядок проведения церемонии спуска Государственного флага Российской Федерации</a:t>
            </a:r>
            <a:endParaRPr lang="ru-RU" sz="3600" b="1" dirty="0">
              <a:solidFill>
                <a:srgbClr val="B7076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5250" y="1298528"/>
            <a:ext cx="11348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F5395"/>
                </a:solidFill>
              </a:rPr>
              <a:t>Церемония спуска Государственного флага Российской Федерации осуществляется </a:t>
            </a:r>
            <a:r>
              <a:rPr lang="ru-RU" sz="2000" b="1" dirty="0">
                <a:solidFill>
                  <a:srgbClr val="FF0000"/>
                </a:solidFill>
              </a:rPr>
              <a:t>в конце каждой учебной недели</a:t>
            </a:r>
            <a:r>
              <a:rPr lang="ru-RU" sz="2000" b="1" dirty="0">
                <a:solidFill>
                  <a:srgbClr val="2F5395"/>
                </a:solidFill>
              </a:rPr>
              <a:t> по окончании последнего учебного занятия (урока).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03473" y="223368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F5395"/>
                </a:solidFill>
              </a:rPr>
              <a:t>Руководитель церемонии дает команду о готовности к спуску Государственного флага Российской Федерации </a:t>
            </a:r>
            <a:r>
              <a:rPr lang="ru-RU" b="1" dirty="0">
                <a:solidFill>
                  <a:srgbClr val="FF0000"/>
                </a:solidFill>
              </a:rPr>
              <a:t>"Внимание! Флаг спустить".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2F5395"/>
                </a:solidFill>
              </a:rPr>
              <a:t>Знаменосец </a:t>
            </a:r>
            <a:r>
              <a:rPr lang="ru-RU" b="1" dirty="0">
                <a:solidFill>
                  <a:srgbClr val="2F5395"/>
                </a:solidFill>
              </a:rPr>
              <a:t>приступает к спуску Государственного флага Российской Федерации (или его выносу, если Государственный флаг Российской Федерации на древке</a:t>
            </a:r>
            <a:r>
              <a:rPr lang="ru-RU" b="1" dirty="0" smtClean="0">
                <a:solidFill>
                  <a:srgbClr val="2F5395"/>
                </a:solidFill>
              </a:rPr>
              <a:t>).</a:t>
            </a:r>
          </a:p>
          <a:p>
            <a:endParaRPr lang="ru-RU" b="1" dirty="0" smtClean="0">
              <a:solidFill>
                <a:srgbClr val="2F5395"/>
              </a:solidFill>
            </a:endParaRPr>
          </a:p>
          <a:p>
            <a:r>
              <a:rPr lang="ru-RU" b="1" dirty="0" smtClean="0">
                <a:solidFill>
                  <a:srgbClr val="2F5395"/>
                </a:solidFill>
              </a:rPr>
              <a:t>Знаменная </a:t>
            </a:r>
            <a:r>
              <a:rPr lang="ru-RU" b="1" dirty="0">
                <a:solidFill>
                  <a:srgbClr val="2F5395"/>
                </a:solidFill>
              </a:rPr>
              <a:t>группа выносит Государственный флаг Российской Федерации маршем </a:t>
            </a:r>
            <a:r>
              <a:rPr lang="ru-RU" b="1" dirty="0">
                <a:solidFill>
                  <a:srgbClr val="FF0000"/>
                </a:solidFill>
              </a:rPr>
              <a:t>"нога в ногу" </a:t>
            </a:r>
            <a:r>
              <a:rPr lang="ru-RU" b="1" dirty="0">
                <a:solidFill>
                  <a:srgbClr val="2F5395"/>
                </a:solidFill>
              </a:rPr>
              <a:t>и передает его дежурному для доставки в место хранения.</a:t>
            </a:r>
          </a:p>
          <a:p>
            <a:endParaRPr lang="ru-RU" b="1" dirty="0">
              <a:solidFill>
                <a:srgbClr val="2F5395"/>
              </a:solidFill>
            </a:endParaRPr>
          </a:p>
        </p:txBody>
      </p:sp>
      <p:pic>
        <p:nvPicPr>
          <p:cNvPr id="10242" name="Picture 2" descr="C:\Users\bauer\Desktop\fla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12" y="2233689"/>
            <a:ext cx="5150197" cy="34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711" y="5852603"/>
            <a:ext cx="1141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Флаг должен храниться в специально отведенном месте. </a:t>
            </a:r>
            <a:r>
              <a:rPr lang="ru-RU" b="1" dirty="0">
                <a:solidFill>
                  <a:srgbClr val="2F5395"/>
                </a:solidFill>
              </a:rPr>
              <a:t>Помещение, в котором оно располагается, должно иметь надлежащие условия для хранения. Это может быть школьный музей, учительская, кабинет директора.</a:t>
            </a:r>
          </a:p>
        </p:txBody>
      </p:sp>
    </p:spTree>
    <p:extLst>
      <p:ext uri="{BB962C8B-B14F-4D97-AF65-F5344CB8AC3E}">
        <p14:creationId xmlns:p14="http://schemas.microsoft.com/office/powerpoint/2010/main" xmlns="" val="38989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630029" y="1256418"/>
            <a:ext cx="6695804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00312" y="-3000"/>
            <a:ext cx="75037" cy="125941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talipova\Desktop\Лого МОК куZбас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3463" y="86715"/>
            <a:ext cx="1423727" cy="1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022" y="116506"/>
            <a:ext cx="9614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70763"/>
                </a:solidFill>
              </a:rPr>
              <a:t>СТАНДАРТ ЦЕРЕМОНИИ ПОДНЯТИЯ (СПУСКА) ГОСУДАРСТВЕННОГО ФЛАГА РОССИЙСКОЙ ФЕДЕРАЦИИ</a:t>
            </a:r>
            <a:endParaRPr lang="ru-RU" sz="2800" b="1" dirty="0">
              <a:solidFill>
                <a:srgbClr val="B70763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9985" y="1383604"/>
            <a:ext cx="4384342" cy="5069764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1026" name="Picture 2" descr="C:\Users\bauer\Desktop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0484" y="1558254"/>
            <a:ext cx="3643344" cy="47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442607" y="1377602"/>
            <a:ext cx="4384342" cy="5069764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1027" name="Picture 3" descr="C:\Users\bauer\Desktop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3477" y="1546712"/>
            <a:ext cx="3642601" cy="47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uer\Desktop\4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60" y="1245174"/>
            <a:ext cx="203835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97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560165" y="1123129"/>
            <a:ext cx="428828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00312" y="-3000"/>
            <a:ext cx="75037" cy="125941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talipova\Desktop\Лого МОК куZбас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3463" y="86715"/>
            <a:ext cx="1423727" cy="1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865" y="86715"/>
            <a:ext cx="9926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70763"/>
                </a:solidFill>
              </a:rPr>
              <a:t>Размещение государственных символов </a:t>
            </a:r>
          </a:p>
          <a:p>
            <a:pPr algn="ctr"/>
            <a:r>
              <a:rPr lang="ru-RU" sz="2800" b="1" dirty="0" smtClean="0">
                <a:solidFill>
                  <a:srgbClr val="B70763"/>
                </a:solidFill>
              </a:rPr>
              <a:t>Российской Федерации</a:t>
            </a:r>
            <a:endParaRPr lang="ru-RU" sz="2800" b="1" dirty="0">
              <a:solidFill>
                <a:srgbClr val="B70763"/>
              </a:solidFill>
            </a:endParaRPr>
          </a:p>
        </p:txBody>
      </p:sp>
      <p:pic>
        <p:nvPicPr>
          <p:cNvPr id="3074" name="Picture 2" descr="C:\Users\bauer\Desktop\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552" y="3986024"/>
            <a:ext cx="3756409" cy="25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auer\Desktop\2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30" y="1256418"/>
            <a:ext cx="4725030" cy="24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auer\Desktop\66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7098" y="1256419"/>
            <a:ext cx="2923953" cy="21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7251" y="3518908"/>
            <a:ext cx="2226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F5395"/>
                </a:solidFill>
              </a:rPr>
              <a:t>холлы, рекреации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9824" y="6403453"/>
            <a:ext cx="1723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F5395"/>
                </a:solidFill>
              </a:rPr>
              <a:t>актовые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83333" y="6317143"/>
            <a:ext cx="4269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F5395"/>
                </a:solidFill>
              </a:rPr>
              <a:t>учебные кабинеты, классные уголки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8462" y="3318853"/>
            <a:ext cx="5188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F5395"/>
                </a:solidFill>
              </a:rPr>
              <a:t>библиотеки, административные помещения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0651" y="3866338"/>
            <a:ext cx="4084675" cy="245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37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475349" y="1001237"/>
            <a:ext cx="428828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00312" y="-3000"/>
            <a:ext cx="75037" cy="125941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talipova\Desktop\Лого МОК куZбас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3463" y="86715"/>
            <a:ext cx="1423727" cy="1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763" y="241620"/>
            <a:ext cx="9894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B70763"/>
                </a:solidFill>
              </a:rPr>
              <a:t>Государственный флаг Российской Федерации</a:t>
            </a:r>
            <a:endParaRPr lang="ru-RU" sz="3600" b="1" dirty="0">
              <a:solidFill>
                <a:srgbClr val="B7076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8618528"/>
              </p:ext>
            </p:extLst>
          </p:nvPr>
        </p:nvGraphicFramePr>
        <p:xfrm>
          <a:off x="328685" y="1001237"/>
          <a:ext cx="10361602" cy="495300"/>
        </p:xfrm>
        <a:graphic>
          <a:graphicData uri="http://schemas.openxmlformats.org/drawingml/2006/table">
            <a:tbl>
              <a:tblPr/>
              <a:tblGrid>
                <a:gridCol w="1036160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2F5395"/>
                          </a:solidFill>
                          <a:effectLst/>
                        </a:rPr>
                        <a:t>Размещение флага РФ при одновременном подъеме с другими флагами субъектов РФ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28684" y="1779005"/>
            <a:ext cx="3246657" cy="3632967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подъеме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44680" y="1779005"/>
            <a:ext cx="3472560" cy="3632967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одновременном подъеме (размещении) нечетного числа флагов флаг Российской Федерации размещается </a:t>
            </a:r>
            <a:r>
              <a:rPr lang="ru-RU" b="1" dirty="0">
                <a:solidFill>
                  <a:srgbClr val="FF0000"/>
                </a:solidFill>
              </a:rPr>
              <a:t>в центре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06917" y="1743387"/>
            <a:ext cx="4016488" cy="3668585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4100" name="Picture 4" descr="C:\Users\bauer\Desktop\флаг 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9031" y="2092265"/>
            <a:ext cx="1611852" cy="15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auer\Desktop\пустой-ф-аг-пар-аментера-508918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8772" y="2077135"/>
            <a:ext cx="1459097" cy="145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auer\Desktop\пустой-ф-аг-пар-аментера-508918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325" y="2112777"/>
            <a:ext cx="1151418" cy="11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bauer\Desktop\пустой-ф-аг-пар-аментера-508918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232" y="2136246"/>
            <a:ext cx="1124602" cy="11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bauer\Desktop\пустой-ф-аг-пар-аментера-5089187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875" y="2048963"/>
            <a:ext cx="1028739" cy="10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bauer\Desktop\пустой-ф-аг-пар-аментера-5089187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9589" y="2077135"/>
            <a:ext cx="1042014" cy="10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bauer\Desktop\пустой-ф-аг-пар-аментера-5089187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042" y="2097858"/>
            <a:ext cx="1000567" cy="10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bauer\Desktop\флаг 1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46318" y="2048963"/>
            <a:ext cx="1353839" cy="12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bauer\Desktop\флаг 1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716376" y="1980761"/>
            <a:ext cx="1313510" cy="12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9031" y="3838554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F5395"/>
                </a:solidFill>
              </a:rPr>
              <a:t>при одновременном подъеме (размещении)двух флагов, флаг  Российской Федерации размещается </a:t>
            </a:r>
            <a:r>
              <a:rPr lang="ru-RU" sz="1600" b="1" dirty="0">
                <a:solidFill>
                  <a:srgbClr val="FF0000"/>
                </a:solidFill>
              </a:rPr>
              <a:t>с левой </a:t>
            </a:r>
            <a:r>
              <a:rPr lang="ru-RU" sz="1600" b="1" dirty="0">
                <a:solidFill>
                  <a:srgbClr val="2F5395"/>
                </a:solidFill>
              </a:rPr>
              <a:t>стороны от другого флага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06917" y="3818140"/>
            <a:ext cx="40164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F5395"/>
                </a:solidFill>
              </a:rPr>
              <a:t>при одновременном подъеме (размещении) четного числа флагов (более двух) флаг Российской Федерации размещается </a:t>
            </a:r>
            <a:r>
              <a:rPr lang="ru-RU" b="1" dirty="0">
                <a:solidFill>
                  <a:srgbClr val="FF0000"/>
                </a:solidFill>
              </a:rPr>
              <a:t>слева от центра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83" y="5614014"/>
            <a:ext cx="11494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ВАЖНО! </a:t>
            </a:r>
            <a:r>
              <a:rPr lang="ru-RU" b="1" dirty="0">
                <a:solidFill>
                  <a:srgbClr val="2F5395"/>
                </a:solidFill>
              </a:rPr>
              <a:t>При одновременном подъеме (размещении) Государственного флага Российской Федерации и других флагов размер флагов </a:t>
            </a:r>
            <a:r>
              <a:rPr lang="ru-RU" b="1" dirty="0">
                <a:solidFill>
                  <a:srgbClr val="FF0000"/>
                </a:solidFill>
              </a:rPr>
              <a:t>не может превышать размер </a:t>
            </a:r>
            <a:r>
              <a:rPr lang="ru-RU" b="1" dirty="0">
                <a:solidFill>
                  <a:srgbClr val="2F5395"/>
                </a:solidFill>
              </a:rPr>
              <a:t>Государственного флага Российской Федерации, а высота подъема Государственного флага Российской Федерации </a:t>
            </a:r>
            <a:r>
              <a:rPr lang="ru-RU" b="1" dirty="0">
                <a:solidFill>
                  <a:srgbClr val="FF0000"/>
                </a:solidFill>
              </a:rPr>
              <a:t>не может быть меньше высоты </a:t>
            </a:r>
            <a:r>
              <a:rPr lang="ru-RU" b="1" dirty="0">
                <a:solidFill>
                  <a:srgbClr val="2F5395"/>
                </a:solidFill>
              </a:rPr>
              <a:t>подъема других флагов</a:t>
            </a:r>
          </a:p>
        </p:txBody>
      </p:sp>
    </p:spTree>
    <p:extLst>
      <p:ext uri="{BB962C8B-B14F-4D97-AF65-F5344CB8AC3E}">
        <p14:creationId xmlns:p14="http://schemas.microsoft.com/office/powerpoint/2010/main" xmlns="" val="20433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475349" y="1001237"/>
            <a:ext cx="428828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00312" y="-3000"/>
            <a:ext cx="75037" cy="125941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talipova\Desktop\Лого МОК куZбас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3463" y="86715"/>
            <a:ext cx="1423727" cy="1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763" y="241620"/>
            <a:ext cx="9894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B70763"/>
                </a:solidFill>
              </a:rPr>
              <a:t>Государственный герб Российской Федерации</a:t>
            </a:r>
            <a:endParaRPr lang="ru-RU" sz="3600" b="1" dirty="0">
              <a:solidFill>
                <a:srgbClr val="B7076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3775135"/>
              </p:ext>
            </p:extLst>
          </p:nvPr>
        </p:nvGraphicFramePr>
        <p:xfrm>
          <a:off x="328685" y="1001237"/>
          <a:ext cx="10174777" cy="495300"/>
        </p:xfrm>
        <a:graphic>
          <a:graphicData uri="http://schemas.openxmlformats.org/drawingml/2006/table">
            <a:tbl>
              <a:tblPr/>
              <a:tblGrid>
                <a:gridCol w="1017477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2F5395"/>
                          </a:solidFill>
                          <a:effectLst/>
                        </a:rPr>
                        <a:t>Размещение </a:t>
                      </a:r>
                      <a:r>
                        <a:rPr lang="ru-RU" sz="2000" b="1" dirty="0" smtClean="0">
                          <a:solidFill>
                            <a:srgbClr val="2F5395"/>
                          </a:solidFill>
                          <a:effectLst/>
                        </a:rPr>
                        <a:t>герба </a:t>
                      </a:r>
                      <a:r>
                        <a:rPr lang="ru-RU" sz="2000" b="1" dirty="0">
                          <a:solidFill>
                            <a:srgbClr val="2F5395"/>
                          </a:solidFill>
                          <a:effectLst/>
                        </a:rPr>
                        <a:t>РФ при одновременном </a:t>
                      </a:r>
                      <a:r>
                        <a:rPr lang="ru-RU" sz="2000" b="1" dirty="0" smtClean="0">
                          <a:solidFill>
                            <a:srgbClr val="2F5395"/>
                          </a:solidFill>
                          <a:effectLst/>
                        </a:rPr>
                        <a:t>размещении с </a:t>
                      </a:r>
                      <a:r>
                        <a:rPr lang="ru-RU" sz="2000" b="1" dirty="0">
                          <a:solidFill>
                            <a:srgbClr val="2F5395"/>
                          </a:solidFill>
                          <a:effectLst/>
                        </a:rPr>
                        <a:t>другими </a:t>
                      </a:r>
                      <a:r>
                        <a:rPr lang="ru-RU" sz="2000" b="1" dirty="0" smtClean="0">
                          <a:solidFill>
                            <a:srgbClr val="2F5395"/>
                          </a:solidFill>
                          <a:effectLst/>
                        </a:rPr>
                        <a:t>гербами</a:t>
                      </a:r>
                      <a:endParaRPr lang="ru-RU" sz="2000" b="1" dirty="0">
                        <a:solidFill>
                          <a:srgbClr val="2F5395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28684" y="1779005"/>
            <a:ext cx="3246657" cy="3632967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44680" y="1779005"/>
            <a:ext cx="3472560" cy="3632967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одновременном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размещении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нечетного числа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гербов герб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Российской Федерации размещается </a:t>
            </a:r>
            <a:r>
              <a:rPr lang="ru-RU" b="1" dirty="0">
                <a:solidFill>
                  <a:srgbClr val="FF0000"/>
                </a:solidFill>
              </a:rPr>
              <a:t>в центре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06917" y="1743387"/>
            <a:ext cx="4016488" cy="3668585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9031" y="3838554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F5395"/>
                </a:solidFill>
              </a:rPr>
              <a:t>при одновременном </a:t>
            </a:r>
            <a:r>
              <a:rPr lang="ru-RU" sz="1600" b="1" dirty="0" smtClean="0">
                <a:solidFill>
                  <a:srgbClr val="2F5395"/>
                </a:solidFill>
              </a:rPr>
              <a:t>размещении двух гербов, герб  </a:t>
            </a:r>
            <a:r>
              <a:rPr lang="ru-RU" sz="1600" b="1" dirty="0">
                <a:solidFill>
                  <a:srgbClr val="2F5395"/>
                </a:solidFill>
              </a:rPr>
              <a:t>Российской Федерации размещается </a:t>
            </a:r>
            <a:r>
              <a:rPr lang="ru-RU" sz="1600" b="1" dirty="0">
                <a:solidFill>
                  <a:srgbClr val="FF0000"/>
                </a:solidFill>
              </a:rPr>
              <a:t>с левой стороны </a:t>
            </a:r>
            <a:r>
              <a:rPr lang="ru-RU" sz="1600" b="1" dirty="0">
                <a:solidFill>
                  <a:srgbClr val="2F5395"/>
                </a:solidFill>
              </a:rPr>
              <a:t>от другого </a:t>
            </a:r>
            <a:r>
              <a:rPr lang="ru-RU" sz="1600" b="1" dirty="0" smtClean="0">
                <a:solidFill>
                  <a:srgbClr val="2F5395"/>
                </a:solidFill>
              </a:rPr>
              <a:t>герба</a:t>
            </a:r>
            <a:endParaRPr lang="ru-RU" sz="1600" b="1" dirty="0">
              <a:solidFill>
                <a:srgbClr val="2F539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06918" y="3844906"/>
            <a:ext cx="3924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F5395"/>
                </a:solidFill>
              </a:rPr>
              <a:t>при </a:t>
            </a:r>
            <a:r>
              <a:rPr lang="ru-RU" b="1" dirty="0" smtClean="0">
                <a:solidFill>
                  <a:srgbClr val="2F5395"/>
                </a:solidFill>
              </a:rPr>
              <a:t>одновременном размещении четного </a:t>
            </a:r>
            <a:r>
              <a:rPr lang="ru-RU" b="1" dirty="0">
                <a:solidFill>
                  <a:srgbClr val="2F5395"/>
                </a:solidFill>
              </a:rPr>
              <a:t>числа </a:t>
            </a:r>
            <a:r>
              <a:rPr lang="ru-RU" b="1" dirty="0" smtClean="0">
                <a:solidFill>
                  <a:srgbClr val="2F5395"/>
                </a:solidFill>
              </a:rPr>
              <a:t>гербов </a:t>
            </a:r>
            <a:r>
              <a:rPr lang="ru-RU" b="1" dirty="0">
                <a:solidFill>
                  <a:srgbClr val="2F5395"/>
                </a:solidFill>
              </a:rPr>
              <a:t>(более двух) </a:t>
            </a:r>
            <a:r>
              <a:rPr lang="ru-RU" b="1" dirty="0" smtClean="0">
                <a:solidFill>
                  <a:srgbClr val="2F5395"/>
                </a:solidFill>
              </a:rPr>
              <a:t>герб </a:t>
            </a:r>
            <a:r>
              <a:rPr lang="ru-RU" b="1" dirty="0">
                <a:solidFill>
                  <a:srgbClr val="2F5395"/>
                </a:solidFill>
              </a:rPr>
              <a:t>Российской Федерации размещается </a:t>
            </a:r>
            <a:r>
              <a:rPr lang="ru-RU" b="1" dirty="0">
                <a:solidFill>
                  <a:srgbClr val="FF0000"/>
                </a:solidFill>
              </a:rPr>
              <a:t>слева от центра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83" y="5614014"/>
            <a:ext cx="11494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ВАЖНО! </a:t>
            </a:r>
            <a:r>
              <a:rPr lang="ru-RU" b="1" dirty="0">
                <a:solidFill>
                  <a:srgbClr val="2F5395"/>
                </a:solidFill>
              </a:rPr>
              <a:t>При одновременном </a:t>
            </a:r>
            <a:r>
              <a:rPr lang="ru-RU" b="1" dirty="0" smtClean="0">
                <a:solidFill>
                  <a:srgbClr val="2F5395"/>
                </a:solidFill>
              </a:rPr>
              <a:t>размещении Государственного герба </a:t>
            </a:r>
            <a:r>
              <a:rPr lang="ru-RU" b="1" dirty="0">
                <a:solidFill>
                  <a:srgbClr val="2F5395"/>
                </a:solidFill>
              </a:rPr>
              <a:t>Российской Федерации и других </a:t>
            </a:r>
            <a:r>
              <a:rPr lang="ru-RU" b="1" dirty="0" smtClean="0">
                <a:solidFill>
                  <a:srgbClr val="2F5395"/>
                </a:solidFill>
              </a:rPr>
              <a:t>гербов </a:t>
            </a:r>
            <a:r>
              <a:rPr lang="ru-RU" b="1" dirty="0">
                <a:solidFill>
                  <a:srgbClr val="2F5395"/>
                </a:solidFill>
              </a:rPr>
              <a:t>размер </a:t>
            </a:r>
            <a:r>
              <a:rPr lang="ru-RU" b="1" dirty="0" smtClean="0">
                <a:solidFill>
                  <a:srgbClr val="2F5395"/>
                </a:solidFill>
              </a:rPr>
              <a:t>гербов </a:t>
            </a:r>
            <a:r>
              <a:rPr lang="ru-RU" b="1" dirty="0">
                <a:solidFill>
                  <a:srgbClr val="FF0000"/>
                </a:solidFill>
              </a:rPr>
              <a:t>не может превышать </a:t>
            </a:r>
            <a:r>
              <a:rPr lang="ru-RU" b="1" dirty="0">
                <a:solidFill>
                  <a:srgbClr val="2F5395"/>
                </a:solidFill>
              </a:rPr>
              <a:t>размер Государственного </a:t>
            </a:r>
            <a:r>
              <a:rPr lang="ru-RU" b="1" dirty="0" smtClean="0">
                <a:solidFill>
                  <a:srgbClr val="2F5395"/>
                </a:solidFill>
              </a:rPr>
              <a:t>герба Российской </a:t>
            </a:r>
            <a:r>
              <a:rPr lang="ru-RU" b="1" dirty="0">
                <a:solidFill>
                  <a:srgbClr val="2F5395"/>
                </a:solidFill>
              </a:rPr>
              <a:t>Федерации, при этом Государственный герб Российской Федерации </a:t>
            </a:r>
            <a:r>
              <a:rPr lang="ru-RU" b="1" dirty="0">
                <a:solidFill>
                  <a:srgbClr val="FF0000"/>
                </a:solidFill>
              </a:rPr>
              <a:t>не может быть размещен ниже </a:t>
            </a:r>
            <a:r>
              <a:rPr lang="ru-RU" b="1" dirty="0">
                <a:solidFill>
                  <a:srgbClr val="2F5395"/>
                </a:solidFill>
              </a:rPr>
              <a:t>других гербов</a:t>
            </a:r>
          </a:p>
        </p:txBody>
      </p:sp>
      <p:pic>
        <p:nvPicPr>
          <p:cNvPr id="5122" name="Picture 2" descr="C:\Users\bauer\Desktop\серый герб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340" y="2088574"/>
            <a:ext cx="1112300" cy="13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bauer\Desktop\серый герб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280" y="2210126"/>
            <a:ext cx="802071" cy="9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bauer\Desktop\серый герб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233" y="2187415"/>
            <a:ext cx="802071" cy="9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bauer\Desktop\серый герб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4397" y="2186140"/>
            <a:ext cx="720506" cy="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67" y="2012769"/>
            <a:ext cx="1320393" cy="156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047" y="2012770"/>
            <a:ext cx="11398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C:\Users\bauer\Desktop\серый герб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0750" y="2210126"/>
            <a:ext cx="720506" cy="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bauer\Desktop\серый герб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821" y="2210126"/>
            <a:ext cx="720506" cy="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6391" y="2103548"/>
            <a:ext cx="948770" cy="112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15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475349" y="1001237"/>
            <a:ext cx="428828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00312" y="-3000"/>
            <a:ext cx="75037" cy="125941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talipova\Desktop\Лого МОК куZбас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3463" y="86715"/>
            <a:ext cx="1423727" cy="1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763" y="241620"/>
            <a:ext cx="9894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B70763"/>
                </a:solidFill>
              </a:rPr>
              <a:t>Государственный гимн Российской Федерации</a:t>
            </a:r>
            <a:endParaRPr lang="ru-RU" sz="3600" b="1" dirty="0">
              <a:solidFill>
                <a:srgbClr val="B70763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21935" y="2670955"/>
            <a:ext cx="4667693" cy="3296535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rgbClr val="2F5395"/>
              </a:solidFill>
            </a:endParaRPr>
          </a:p>
          <a:p>
            <a:r>
              <a:rPr lang="ru-RU" sz="1600" b="1" dirty="0" smtClean="0">
                <a:solidFill>
                  <a:srgbClr val="2F5395"/>
                </a:solidFill>
              </a:rPr>
              <a:t>в </a:t>
            </a:r>
            <a:r>
              <a:rPr lang="ru-RU" sz="1600" b="1" dirty="0">
                <a:solidFill>
                  <a:srgbClr val="2F5395"/>
                </a:solidFill>
              </a:rPr>
              <a:t>общеобразовательных организациях и профессиональных </a:t>
            </a:r>
            <a:r>
              <a:rPr lang="ru-RU" sz="1600" b="1" dirty="0" smtClean="0">
                <a:solidFill>
                  <a:srgbClr val="2F5395"/>
                </a:solidFill>
              </a:rPr>
              <a:t>образовательных организациях </a:t>
            </a:r>
            <a:r>
              <a:rPr lang="ru-RU" sz="1600" b="1" dirty="0">
                <a:solidFill>
                  <a:srgbClr val="2F5395"/>
                </a:solidFill>
              </a:rPr>
              <a:t>независимо от форм собственности </a:t>
            </a:r>
            <a:r>
              <a:rPr lang="ru-RU" sz="1600" b="1" dirty="0" smtClean="0">
                <a:solidFill>
                  <a:srgbClr val="2F5395"/>
                </a:solidFill>
              </a:rPr>
              <a:t>– </a:t>
            </a:r>
          </a:p>
          <a:p>
            <a:r>
              <a:rPr lang="ru-RU" sz="1600" b="1" dirty="0" smtClean="0">
                <a:solidFill>
                  <a:srgbClr val="2F5395"/>
                </a:solidFill>
              </a:rPr>
              <a:t>перед </a:t>
            </a:r>
            <a:r>
              <a:rPr lang="ru-RU" sz="1600" b="1" dirty="0">
                <a:solidFill>
                  <a:srgbClr val="2F5395"/>
                </a:solidFill>
              </a:rPr>
              <a:t>первым уроком (занятием) в день начала нового учебного года, </a:t>
            </a:r>
            <a:endParaRPr lang="ru-RU" sz="1600" b="1" dirty="0" smtClean="0">
              <a:solidFill>
                <a:srgbClr val="2F5395"/>
              </a:solidFill>
            </a:endParaRPr>
          </a:p>
          <a:p>
            <a:r>
              <a:rPr lang="ru-RU" sz="1600" b="1" dirty="0" smtClean="0">
                <a:solidFill>
                  <a:srgbClr val="2F5395"/>
                </a:solidFill>
              </a:rPr>
              <a:t>еженедельно  </a:t>
            </a:r>
          </a:p>
          <a:p>
            <a:r>
              <a:rPr lang="ru-RU" sz="1600" b="1" dirty="0" smtClean="0">
                <a:solidFill>
                  <a:srgbClr val="2F5395"/>
                </a:solidFill>
              </a:rPr>
              <a:t>при </a:t>
            </a:r>
            <a:r>
              <a:rPr lang="ru-RU" sz="1600" b="1" dirty="0">
                <a:solidFill>
                  <a:srgbClr val="2F5395"/>
                </a:solidFill>
              </a:rPr>
              <a:t>проведении торжественных, организационных, воспитательных, конкурсных, а также финальных этапов мероприятий,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21935" y="1942074"/>
            <a:ext cx="8006316" cy="498046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Государственный </a:t>
            </a:r>
            <a:r>
              <a:rPr lang="ru-RU" sz="2000" b="1" dirty="0">
                <a:solidFill>
                  <a:srgbClr val="FF0000"/>
                </a:solidFill>
              </a:rPr>
              <a:t>гимн Российской Федерации исполняется:</a:t>
            </a: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51135" y="2670955"/>
            <a:ext cx="4020276" cy="3296535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2F5395"/>
                </a:solidFill>
              </a:rPr>
              <a:t>в </a:t>
            </a:r>
            <a:r>
              <a:rPr lang="ru-RU" sz="1600" b="1" dirty="0">
                <a:solidFill>
                  <a:srgbClr val="2F5395"/>
                </a:solidFill>
              </a:rPr>
              <a:t>организациях отдыха детей и их оздоровления – в рамках церемоний</a:t>
            </a:r>
          </a:p>
          <a:p>
            <a:r>
              <a:rPr lang="ru-RU" sz="1600" b="1" dirty="0">
                <a:solidFill>
                  <a:srgbClr val="2F5395"/>
                </a:solidFill>
              </a:rPr>
              <a:t>открытия и закрытия, открытия и закрытия профильных фестивалей, </a:t>
            </a:r>
            <a:r>
              <a:rPr lang="ru-RU" sz="1600" b="1" dirty="0" smtClean="0">
                <a:solidFill>
                  <a:srgbClr val="2F5395"/>
                </a:solidFill>
              </a:rPr>
              <a:t>спортивных соревнований</a:t>
            </a:r>
            <a:r>
              <a:rPr lang="ru-RU" sz="1600" b="1" dirty="0">
                <a:solidFill>
                  <a:srgbClr val="2F5395"/>
                </a:solidFill>
              </a:rPr>
              <a:t>, в дни единых действий, посвященных государственным праздникам</a:t>
            </a:r>
          </a:p>
          <a:p>
            <a:r>
              <a:rPr lang="ru-RU" sz="1600" b="1" dirty="0">
                <a:solidFill>
                  <a:srgbClr val="2F5395"/>
                </a:solidFill>
              </a:rPr>
              <a:t>Российской Федерации и особо значимым </a:t>
            </a:r>
            <a:r>
              <a:rPr lang="ru-RU" sz="1600" b="1" dirty="0" smtClean="0">
                <a:solidFill>
                  <a:srgbClr val="2F5395"/>
                </a:solidFill>
              </a:rPr>
              <a:t>датам</a:t>
            </a:r>
            <a:endParaRPr lang="ru-RU" sz="1600" b="1" dirty="0">
              <a:solidFill>
                <a:srgbClr val="2F539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349" y="1100405"/>
            <a:ext cx="11296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F5395"/>
                </a:solidFill>
              </a:rPr>
              <a:t>Государственный гимн Российской Федерации может </a:t>
            </a:r>
            <a:r>
              <a:rPr lang="ru-RU" sz="1600" b="1" dirty="0" smtClean="0">
                <a:solidFill>
                  <a:srgbClr val="2F5395"/>
                </a:solidFill>
              </a:rPr>
              <a:t>исполняться в </a:t>
            </a:r>
            <a:r>
              <a:rPr lang="ru-RU" sz="1600" b="1" dirty="0">
                <a:solidFill>
                  <a:srgbClr val="2F5395"/>
                </a:solidFill>
              </a:rPr>
              <a:t>оркестровом, хоровом, оркестрово-хоровом либо ином </a:t>
            </a:r>
            <a:r>
              <a:rPr lang="ru-RU" sz="1600" b="1" dirty="0" smtClean="0">
                <a:solidFill>
                  <a:srgbClr val="2F5395"/>
                </a:solidFill>
              </a:rPr>
              <a:t>вокальном и </a:t>
            </a:r>
            <a:r>
              <a:rPr lang="ru-RU" sz="1600" b="1" dirty="0">
                <a:solidFill>
                  <a:srgbClr val="2F5395"/>
                </a:solidFill>
              </a:rPr>
              <a:t>инструментальном варианте. При этом могут использоваться </a:t>
            </a:r>
            <a:r>
              <a:rPr lang="ru-RU" sz="1600" b="1" dirty="0" smtClean="0">
                <a:solidFill>
                  <a:srgbClr val="2F5395"/>
                </a:solidFill>
              </a:rPr>
              <a:t>средства </a:t>
            </a:r>
            <a:r>
              <a:rPr lang="ru-RU" sz="1600" b="1" dirty="0" err="1" smtClean="0">
                <a:solidFill>
                  <a:srgbClr val="2F5395"/>
                </a:solidFill>
              </a:rPr>
              <a:t>звуко</a:t>
            </a:r>
            <a:r>
              <a:rPr lang="ru-RU" sz="1600" b="1" dirty="0" smtClean="0">
                <a:solidFill>
                  <a:srgbClr val="2F5395"/>
                </a:solidFill>
              </a:rPr>
              <a:t>- </a:t>
            </a:r>
            <a:r>
              <a:rPr lang="ru-RU" sz="1600" b="1" dirty="0">
                <a:solidFill>
                  <a:srgbClr val="2F5395"/>
                </a:solidFill>
              </a:rPr>
              <a:t>и видеозаписи, а также средства теле- и радиотрансляции.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312" y="5967491"/>
            <a:ext cx="11451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В случае если исполнение Государственного гимна Российской </a:t>
            </a:r>
            <a:r>
              <a:rPr lang="ru-RU" sz="1600" b="1" dirty="0" smtClean="0">
                <a:solidFill>
                  <a:srgbClr val="FF0000"/>
                </a:solidFill>
              </a:rPr>
              <a:t>Федерации сопровождается </a:t>
            </a:r>
            <a:r>
              <a:rPr lang="ru-RU" sz="1600" b="1" dirty="0">
                <a:solidFill>
                  <a:srgbClr val="FF0000"/>
                </a:solidFill>
              </a:rPr>
              <a:t>поднятием Государственного флага </a:t>
            </a:r>
            <a:r>
              <a:rPr lang="ru-RU" sz="1600" b="1" dirty="0" smtClean="0">
                <a:solidFill>
                  <a:srgbClr val="FF0000"/>
                </a:solidFill>
              </a:rPr>
              <a:t>Российской Федерации, присутствующие </a:t>
            </a:r>
            <a:r>
              <a:rPr lang="ru-RU" sz="1600" b="1" dirty="0">
                <a:solidFill>
                  <a:srgbClr val="FF0000"/>
                </a:solidFill>
              </a:rPr>
              <a:t>поворачиваются к нему лицом.</a:t>
            </a:r>
          </a:p>
        </p:txBody>
      </p:sp>
      <p:pic>
        <p:nvPicPr>
          <p:cNvPr id="3074" name="Picture 2" descr="https://avatars.mds.yandex.net/get-mpic/5221807/img_id4177618344126893006.jpeg/or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32" y="2280632"/>
            <a:ext cx="2519158" cy="340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08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uer\Desktop\сен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985" y="1370268"/>
            <a:ext cx="5901679" cy="125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022731" y="1773863"/>
            <a:ext cx="222676" cy="767317"/>
          </a:xfrm>
          <a:prstGeom prst="ellipse">
            <a:avLst/>
          </a:prstGeom>
          <a:solidFill>
            <a:srgbClr val="92D050">
              <a:alpha val="0"/>
            </a:srgbClr>
          </a:solidFill>
          <a:ln w="254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60165" y="1256418"/>
            <a:ext cx="428828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00312" y="-3000"/>
            <a:ext cx="75037" cy="125941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talipova\Desktop\Лого МОК куZбасс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3463" y="86715"/>
            <a:ext cx="1423727" cy="1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764" y="86715"/>
            <a:ext cx="9894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B70763"/>
                </a:solidFill>
              </a:rPr>
              <a:t>Порядок проведения церемонии поднятия Государственного флага Российской Федерации</a:t>
            </a:r>
            <a:endParaRPr lang="ru-RU" sz="3600" b="1" dirty="0">
              <a:solidFill>
                <a:srgbClr val="B7076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4911" y="2739064"/>
            <a:ext cx="7602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F5395"/>
                </a:solidFill>
              </a:rPr>
              <a:t>Подъем Государственного флага Российской Федерации осуществляется в первый учебный день каждой учебной недели перед первым учебным занятием (уроком) в общеобразовательных и профессиональных образовательных организациях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99894" y="1856709"/>
            <a:ext cx="222676" cy="767317"/>
          </a:xfrm>
          <a:prstGeom prst="ellipse">
            <a:avLst/>
          </a:prstGeom>
          <a:solidFill>
            <a:srgbClr val="92D050">
              <a:alpha val="0"/>
            </a:srgbClr>
          </a:solidFill>
          <a:ln w="254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782128" y="1769872"/>
            <a:ext cx="222676" cy="767317"/>
          </a:xfrm>
          <a:prstGeom prst="ellipse">
            <a:avLst/>
          </a:prstGeom>
          <a:solidFill>
            <a:srgbClr val="92D050">
              <a:alpha val="0"/>
            </a:srgbClr>
          </a:solidFill>
          <a:ln w="254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162536" y="1781829"/>
            <a:ext cx="222676" cy="767317"/>
          </a:xfrm>
          <a:prstGeom prst="ellipse">
            <a:avLst/>
          </a:prstGeom>
          <a:solidFill>
            <a:srgbClr val="92D050">
              <a:alpha val="0"/>
            </a:srgbClr>
          </a:solidFill>
          <a:ln w="254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447" y="3996287"/>
            <a:ext cx="4499128" cy="253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bauer\Desktop\фото кемеровских школ\ef598ee1-93e8-4c15-b293-bcd1bd5882b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755" y="1347229"/>
            <a:ext cx="2963776" cy="22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auer\Desktop\Без имени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30" y="3991915"/>
            <a:ext cx="4166068" cy="10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00312" y="5124892"/>
            <a:ext cx="4288646" cy="1635141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rgbClr val="2F5395"/>
                </a:solidFill>
              </a:rPr>
              <a:t>Минпросвещения</a:t>
            </a:r>
            <a:r>
              <a:rPr lang="ru-RU" sz="1600" b="1" dirty="0">
                <a:solidFill>
                  <a:srgbClr val="2F5395"/>
                </a:solidFill>
              </a:rPr>
              <a:t> России с 1 сентября 2022 года запускает в российских школах и организациях СПО масштабный проект – цикл внеурочных занятий «Разговор о важном» Старт состоится 5 сентября 2022 года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505506" y="3996287"/>
            <a:ext cx="2576623" cy="2530758"/>
          </a:xfrm>
          <a:prstGeom prst="roundRect">
            <a:avLst/>
          </a:prstGeom>
          <a:solidFill>
            <a:schemeClr val="bg1"/>
          </a:solidFill>
          <a:ln w="349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u="sng" dirty="0">
                <a:solidFill>
                  <a:srgbClr val="FF0000"/>
                </a:solidFill>
              </a:rPr>
              <a:t>Важно! </a:t>
            </a:r>
            <a:r>
              <a:rPr lang="ru-RU" sz="1500" b="1" dirty="0">
                <a:solidFill>
                  <a:srgbClr val="2F5395"/>
                </a:solidFill>
              </a:rPr>
              <a:t>В церемониях, посвященных государственным праздникам и памятным дням истории, рекомендовано общее торжественное построение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365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560165" y="1256418"/>
            <a:ext cx="428828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00312" y="-3000"/>
            <a:ext cx="75037" cy="125941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talipova\Desktop\Лого МОК куZбас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3463" y="86715"/>
            <a:ext cx="1423727" cy="1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764" y="86715"/>
            <a:ext cx="9894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B70763"/>
                </a:solidFill>
              </a:rPr>
              <a:t>Порядок проведения церемонии поднятия Государственного флага Российской Федерации</a:t>
            </a:r>
            <a:endParaRPr lang="ru-RU" sz="3600" b="1" dirty="0">
              <a:solidFill>
                <a:srgbClr val="B7076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312" y="1297122"/>
            <a:ext cx="11295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395"/>
                </a:solidFill>
              </a:rPr>
              <a:t>Церемонией руководит </a:t>
            </a:r>
            <a:r>
              <a:rPr lang="ru-RU" b="1" dirty="0">
                <a:solidFill>
                  <a:srgbClr val="FF0000"/>
                </a:solidFill>
              </a:rPr>
              <a:t>ответственное лицо</a:t>
            </a:r>
            <a:r>
              <a:rPr lang="ru-RU" b="1" dirty="0">
                <a:solidFill>
                  <a:srgbClr val="2F5395"/>
                </a:solidFill>
              </a:rPr>
              <a:t>, определенное администрацией образовательной организации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312" y="5300181"/>
            <a:ext cx="5295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395"/>
                </a:solidFill>
              </a:rPr>
              <a:t>При </a:t>
            </a:r>
            <a:r>
              <a:rPr lang="ru-RU" b="1" dirty="0">
                <a:solidFill>
                  <a:srgbClr val="2F5395"/>
                </a:solidFill>
              </a:rPr>
              <a:t>поднятии Государственного флага Российской Федерации на мачту (флагшток) - </a:t>
            </a:r>
            <a:r>
              <a:rPr lang="ru-RU" b="1" dirty="0">
                <a:solidFill>
                  <a:srgbClr val="FF0000"/>
                </a:solidFill>
              </a:rPr>
              <a:t>4 ассистента</a:t>
            </a:r>
            <a:r>
              <a:rPr lang="ru-RU" b="1" dirty="0">
                <a:solidFill>
                  <a:srgbClr val="2F5395"/>
                </a:solidFill>
              </a:rPr>
              <a:t>, при использовании флага на древке - </a:t>
            </a:r>
            <a:r>
              <a:rPr lang="ru-RU" b="1" dirty="0">
                <a:solidFill>
                  <a:srgbClr val="FF0000"/>
                </a:solidFill>
              </a:rPr>
              <a:t>2 ассистента</a:t>
            </a:r>
            <a:r>
              <a:rPr lang="ru-RU" b="1" dirty="0">
                <a:solidFill>
                  <a:srgbClr val="2F5395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95326" y="18219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F5395"/>
                </a:solidFill>
              </a:rPr>
              <a:t>Для проведения церемонии формируется </a:t>
            </a:r>
            <a:r>
              <a:rPr lang="ru-RU" b="1" dirty="0">
                <a:solidFill>
                  <a:srgbClr val="FF0000"/>
                </a:solidFill>
              </a:rPr>
              <a:t>знаменная группа </a:t>
            </a:r>
            <a:r>
              <a:rPr lang="ru-RU" b="1" dirty="0">
                <a:solidFill>
                  <a:srgbClr val="2F5395"/>
                </a:solidFill>
              </a:rPr>
              <a:t>(знаменосец и ассистенты). </a:t>
            </a:r>
            <a:endParaRPr lang="ru-RU" b="1" dirty="0" smtClean="0">
              <a:solidFill>
                <a:srgbClr val="2F5395"/>
              </a:solidFill>
            </a:endParaRPr>
          </a:p>
          <a:p>
            <a:r>
              <a:rPr lang="ru-RU" b="1" dirty="0" smtClean="0">
                <a:solidFill>
                  <a:srgbClr val="2F5395"/>
                </a:solidFill>
              </a:rPr>
              <a:t>Количество </a:t>
            </a:r>
            <a:r>
              <a:rPr lang="ru-RU" b="1" dirty="0">
                <a:solidFill>
                  <a:srgbClr val="2F5395"/>
                </a:solidFill>
              </a:rPr>
              <a:t>ассистентов определяется условиями поднятия Государственного флага Российской Федерации. </a:t>
            </a:r>
          </a:p>
        </p:txBody>
      </p:sp>
      <p:pic>
        <p:nvPicPr>
          <p:cNvPr id="2051" name="Picture 3" descr="C:\Users\bauer\Desktop\фото кемеровских школ\259032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3962" y="3330183"/>
            <a:ext cx="4391248" cy="32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bauer\Desktop\фото знаменосцев\27ea07feafaaaecfd851c683c01038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312" y="1821930"/>
            <a:ext cx="4964141" cy="331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46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560165" y="1256418"/>
            <a:ext cx="428828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00312" y="-3000"/>
            <a:ext cx="75037" cy="125941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talipova\Desktop\Лого МОК куZбас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3463" y="86715"/>
            <a:ext cx="1423727" cy="1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764" y="86715"/>
            <a:ext cx="9894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B70763"/>
                </a:solidFill>
              </a:rPr>
              <a:t>Порядок проведения церемонии выноса и поднятия Государственного флага Российской Федерации</a:t>
            </a:r>
            <a:endParaRPr lang="ru-RU" sz="3200" b="1" dirty="0">
              <a:solidFill>
                <a:srgbClr val="B70763"/>
              </a:solidFill>
            </a:endParaRPr>
          </a:p>
        </p:txBody>
      </p:sp>
      <p:pic>
        <p:nvPicPr>
          <p:cNvPr id="9218" name="Picture 2" descr="C:\Users\bauer\Desktop\photo_2022-04-25_09-28-45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078" y="2638822"/>
            <a:ext cx="3293385" cy="26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4167" y="5156285"/>
            <a:ext cx="57238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2F5395"/>
                </a:solidFill>
              </a:rPr>
              <a:t>Знаменная группа выносит Государственный флаг Российской Федерации. Образовательная организация вправе сопроводить вынос Государственного флага Российской Федерации </a:t>
            </a:r>
            <a:r>
              <a:rPr lang="ru-RU" sz="1500" b="1" dirty="0">
                <a:solidFill>
                  <a:srgbClr val="FF0000"/>
                </a:solidFill>
              </a:rPr>
              <a:t>маршем</a:t>
            </a:r>
            <a:r>
              <a:rPr lang="ru-RU" sz="1500" b="1" dirty="0">
                <a:solidFill>
                  <a:srgbClr val="2F5395"/>
                </a:solidFill>
              </a:rPr>
              <a:t>. </a:t>
            </a:r>
            <a:endParaRPr lang="ru-RU" sz="1500" b="1" dirty="0" smtClean="0">
              <a:solidFill>
                <a:srgbClr val="2F5395"/>
              </a:solidFill>
            </a:endParaRPr>
          </a:p>
          <a:p>
            <a:r>
              <a:rPr lang="ru-RU" sz="1500" b="1" dirty="0" smtClean="0">
                <a:solidFill>
                  <a:srgbClr val="FF0000"/>
                </a:solidFill>
              </a:rPr>
              <a:t>Важно</a:t>
            </a:r>
            <a:r>
              <a:rPr lang="ru-RU" sz="1500" b="1" dirty="0" smtClean="0">
                <a:solidFill>
                  <a:srgbClr val="2F5395"/>
                </a:solidFill>
              </a:rPr>
              <a:t> </a:t>
            </a:r>
            <a:r>
              <a:rPr lang="ru-RU" sz="1500" b="1" dirty="0">
                <a:solidFill>
                  <a:srgbClr val="2F5395"/>
                </a:solidFill>
              </a:rPr>
              <a:t>выдержать "шаг в ногу" знаменной группы, что предусматривает определенные тренировки для знаменной группы перед осуществлением церемонии.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165" y="2262999"/>
            <a:ext cx="4646118" cy="270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05127" y="1315383"/>
            <a:ext cx="5923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2F5395"/>
                </a:solidFill>
              </a:rPr>
              <a:t>В знаменную группу входят учащиеся, имеющие </a:t>
            </a:r>
            <a:r>
              <a:rPr lang="ru-RU" sz="1600" b="1" dirty="0">
                <a:solidFill>
                  <a:srgbClr val="FF0000"/>
                </a:solidFill>
              </a:rPr>
              <a:t>учебные</a:t>
            </a:r>
            <a:r>
              <a:rPr lang="ru-RU" sz="1600" b="1" dirty="0">
                <a:solidFill>
                  <a:srgbClr val="2F5395"/>
                </a:solidFill>
              </a:rPr>
              <a:t>, </a:t>
            </a:r>
            <a:r>
              <a:rPr lang="ru-RU" sz="1600" b="1" dirty="0">
                <a:solidFill>
                  <a:srgbClr val="FF0000"/>
                </a:solidFill>
              </a:rPr>
              <a:t>спортивные</a:t>
            </a:r>
            <a:r>
              <a:rPr lang="ru-RU" sz="1600" b="1" dirty="0">
                <a:solidFill>
                  <a:srgbClr val="2F5395"/>
                </a:solidFill>
              </a:rPr>
              <a:t>, </a:t>
            </a:r>
            <a:r>
              <a:rPr lang="ru-RU" sz="1600" b="1" dirty="0">
                <a:solidFill>
                  <a:srgbClr val="FF0000"/>
                </a:solidFill>
              </a:rPr>
              <a:t>творческие и общественно значимые достижения</a:t>
            </a:r>
            <a:r>
              <a:rPr lang="ru-RU" sz="1600" b="1" dirty="0">
                <a:solidFill>
                  <a:srgbClr val="2F5395"/>
                </a:solidFill>
              </a:rPr>
              <a:t>.</a:t>
            </a:r>
          </a:p>
          <a:p>
            <a:pPr lvl="0"/>
            <a:r>
              <a:rPr lang="ru-RU" sz="1600" b="1" dirty="0">
                <a:solidFill>
                  <a:srgbClr val="2F5395"/>
                </a:solidFill>
              </a:rPr>
              <a:t>Руководитель церемонии оглашает ее участникам, кому и почему предоставлено право нести (поднимать) Государственный флаг Российской Федерации.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4167" y="1315383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F5395"/>
                </a:solidFill>
              </a:rPr>
              <a:t>В начале церемонии руководитель церемонии дает команду для построения </a:t>
            </a:r>
            <a:r>
              <a:rPr lang="ru-RU" sz="1600" b="1" dirty="0">
                <a:solidFill>
                  <a:srgbClr val="FF0000"/>
                </a:solidFill>
              </a:rPr>
              <a:t>"Внимание! Под Государственный флаг Российской Федерации - СМИРНО! Флаг внести!".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1453" y="535634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2F5395"/>
                </a:solidFill>
              </a:rPr>
              <a:t>Знаменная группа останавливается у флагштока (при использовании флага на древке у места установки флага), разворачивается по команде </a:t>
            </a:r>
            <a:r>
              <a:rPr lang="ru-RU" sz="1600" b="1" dirty="0">
                <a:solidFill>
                  <a:srgbClr val="FF0000"/>
                </a:solidFill>
              </a:rPr>
              <a:t>"Направо" </a:t>
            </a:r>
            <a:r>
              <a:rPr lang="ru-RU" sz="1600" b="1" dirty="0">
                <a:solidFill>
                  <a:srgbClr val="2F5395"/>
                </a:solidFill>
              </a:rPr>
              <a:t>и встает по стойке </a:t>
            </a:r>
            <a:r>
              <a:rPr lang="ru-RU" sz="1600" b="1" dirty="0">
                <a:solidFill>
                  <a:srgbClr val="FF0000"/>
                </a:solidFill>
              </a:rPr>
              <a:t>"Смирно" </a:t>
            </a:r>
            <a:r>
              <a:rPr lang="ru-RU" sz="1600" b="1" dirty="0">
                <a:solidFill>
                  <a:srgbClr val="2F5395"/>
                </a:solidFill>
              </a:rPr>
              <a:t>лицом к участникам церемонии.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3949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871</Words>
  <Application>Microsoft Office PowerPoint</Application>
  <PresentationFormat>Произвольный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Admin</cp:lastModifiedBy>
  <cp:revision>579</cp:revision>
  <cp:lastPrinted>2022-05-16T06:56:46Z</cp:lastPrinted>
  <dcterms:created xsi:type="dcterms:W3CDTF">2019-04-02T07:58:05Z</dcterms:created>
  <dcterms:modified xsi:type="dcterms:W3CDTF">2022-10-17T04:44:47Z</dcterms:modified>
</cp:coreProperties>
</file>